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
      <p:font typeface="Average"/>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22" Type="http://schemas.openxmlformats.org/officeDocument/2006/relationships/font" Target="fonts/Average-regular.fntdata"/><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10.png>
</file>

<file path=ppt/media/image11.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330823c6ae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330823c6ae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30823c6ae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330823c6ae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hyperlink" Target="https://www.datacamp.com/tutorial/introduction-to-convolutional-neural-networks-cnns?utm_source=chatgpt.com" TargetMode="External"/><Relationship Id="rId4" Type="http://schemas.openxmlformats.org/officeDocument/2006/relationships/hyperlink" Target="https://www.alvarezjoseph.com/en/understanding-cnn-vs-rnn-in-deep-learning-the-essential-differences-that-can-transform-your-ai-projects/?utm_source=chatgpt.com" TargetMode="External"/><Relationship Id="rId5" Type="http://schemas.openxmlformats.org/officeDocument/2006/relationships/hyperlink" Target="https://futuremachinelearning.org/key-differences-between-cnns-and-rnns-in-deep-learning/?utm_source=chatgpt.com" TargetMode="External"/><Relationship Id="rId6" Type="http://schemas.openxmlformats.org/officeDocument/2006/relationships/hyperlink" Target="https://www.slingacademy.com/article/constructing-a-hybrid-cnn-rnn-model-for-time-series-analysis-in-pytorch/?utm_source=chatgpt.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515575" y="152950"/>
            <a:ext cx="5811300" cy="134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Deep Learning Chameleon</a:t>
            </a:r>
            <a:endParaRPr/>
          </a:p>
        </p:txBody>
      </p:sp>
      <p:sp>
        <p:nvSpPr>
          <p:cNvPr id="229" name="Google Shape;229;p17"/>
          <p:cNvSpPr txBox="1"/>
          <p:nvPr>
            <p:ph idx="1" type="subTitle"/>
          </p:nvPr>
        </p:nvSpPr>
        <p:spPr>
          <a:xfrm>
            <a:off x="4856175" y="26420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200"/>
              <a:t>How Adaptability Mirrors Deep Learning - A CNN+RNN hybrid</a:t>
            </a:r>
            <a:endParaRPr sz="2200"/>
          </a:p>
        </p:txBody>
      </p:sp>
      <p:sp>
        <p:nvSpPr>
          <p:cNvPr id="230" name="Google Shape;230;p17"/>
          <p:cNvSpPr txBox="1"/>
          <p:nvPr/>
        </p:nvSpPr>
        <p:spPr>
          <a:xfrm>
            <a:off x="0" y="4637400"/>
            <a:ext cx="4656300" cy="50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TEAM: </a:t>
            </a:r>
            <a:r>
              <a:rPr b="1" lang="en-GB" sz="1500">
                <a:solidFill>
                  <a:schemeClr val="lt1"/>
                </a:solidFill>
                <a:latin typeface="Lato"/>
                <a:ea typeface="Lato"/>
                <a:cs typeface="Lato"/>
                <a:sym typeface="Lato"/>
              </a:rPr>
              <a:t>Tensor Titans-(</a:t>
            </a:r>
            <a:r>
              <a:rPr lang="en-GB" sz="1300">
                <a:solidFill>
                  <a:schemeClr val="lt1"/>
                </a:solidFill>
                <a:latin typeface="Lato"/>
                <a:ea typeface="Lato"/>
                <a:cs typeface="Lato"/>
                <a:sym typeface="Lato"/>
              </a:rPr>
              <a:t>Annette Bazan, Elizabeth Martinez, Elijah Ghaya, and Yammine Gabriel Yammine)</a:t>
            </a:r>
            <a:endParaRPr sz="1300">
              <a:solidFill>
                <a:schemeClr val="lt1"/>
              </a:solidFill>
              <a:latin typeface="Lato"/>
              <a:ea typeface="Lato"/>
              <a:cs typeface="Lato"/>
              <a:sym typeface="Lato"/>
            </a:endParaRPr>
          </a:p>
        </p:txBody>
      </p:sp>
      <p:sp>
        <p:nvSpPr>
          <p:cNvPr id="231" name="Google Shape;231;p17"/>
          <p:cNvSpPr txBox="1"/>
          <p:nvPr/>
        </p:nvSpPr>
        <p:spPr>
          <a:xfrm>
            <a:off x="7112700" y="4585200"/>
            <a:ext cx="2031300" cy="50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ITAI 2376 Deep Learning</a:t>
            </a:r>
            <a:endParaRPr sz="1300">
              <a:solidFill>
                <a:schemeClr val="lt1"/>
              </a:solidFill>
              <a:latin typeface="Lato"/>
              <a:ea typeface="Lato"/>
              <a:cs typeface="Lato"/>
              <a:sym typeface="Lato"/>
            </a:endParaRPr>
          </a:p>
          <a:p>
            <a:pPr indent="0" lvl="0" marL="0" rtl="0" algn="l">
              <a:spcBef>
                <a:spcPts val="0"/>
              </a:spcBef>
              <a:spcAft>
                <a:spcPts val="0"/>
              </a:spcAft>
              <a:buNone/>
            </a:pPr>
            <a:r>
              <a:rPr lang="en-GB" sz="1300">
                <a:solidFill>
                  <a:schemeClr val="lt1"/>
                </a:solidFill>
                <a:latin typeface="Lato"/>
                <a:ea typeface="Lato"/>
                <a:cs typeface="Lato"/>
                <a:sym typeface="Lato"/>
              </a:rPr>
              <a:t>Dr. Awodogan</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p:txBody>
      </p:sp>
      <p:pic>
        <p:nvPicPr>
          <p:cNvPr id="232" name="Google Shape;232;p17"/>
          <p:cNvPicPr preferRelativeResize="0"/>
          <p:nvPr/>
        </p:nvPicPr>
        <p:blipFill>
          <a:blip r:embed="rId3">
            <a:alphaModFix/>
          </a:blip>
          <a:stretch>
            <a:fillRect/>
          </a:stretch>
        </p:blipFill>
        <p:spPr>
          <a:xfrm>
            <a:off x="533400" y="2266950"/>
            <a:ext cx="3162300" cy="2132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8"/>
          <p:cNvSpPr txBox="1"/>
          <p:nvPr>
            <p:ph type="title"/>
          </p:nvPr>
        </p:nvSpPr>
        <p:spPr>
          <a:xfrm>
            <a:off x="323425" y="20607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Neural Networks &amp; Deep Learning</a:t>
            </a:r>
            <a:endParaRPr b="1"/>
          </a:p>
        </p:txBody>
      </p:sp>
      <p:sp>
        <p:nvSpPr>
          <p:cNvPr id="238" name="Google Shape;238;p18"/>
          <p:cNvSpPr txBox="1"/>
          <p:nvPr/>
        </p:nvSpPr>
        <p:spPr>
          <a:xfrm>
            <a:off x="248975" y="764813"/>
            <a:ext cx="3018300" cy="27987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rgbClr val="CACACA"/>
              </a:buClr>
              <a:buSzPts val="1400"/>
              <a:buFont typeface="Times New Roman"/>
              <a:buAutoNum type="arabicPeriod"/>
            </a:pPr>
            <a:r>
              <a:rPr lang="en-GB">
                <a:solidFill>
                  <a:srgbClr val="CACACA"/>
                </a:solidFill>
                <a:latin typeface="Times New Roman"/>
                <a:ea typeface="Times New Roman"/>
                <a:cs typeface="Times New Roman"/>
                <a:sym typeface="Times New Roman"/>
              </a:rPr>
              <a:t>A neural network is an artificial system inspired by the human brain.</a:t>
            </a:r>
            <a:endParaRPr>
              <a:solidFill>
                <a:srgbClr val="CACACA"/>
              </a:solidFill>
              <a:latin typeface="Times New Roman"/>
              <a:ea typeface="Times New Roman"/>
              <a:cs typeface="Times New Roman"/>
              <a:sym typeface="Times New Roman"/>
            </a:endParaRPr>
          </a:p>
          <a:p>
            <a:pPr indent="-317500" lvl="0" marL="457200" rtl="0" algn="l">
              <a:spcBef>
                <a:spcPts val="0"/>
              </a:spcBef>
              <a:spcAft>
                <a:spcPts val="0"/>
              </a:spcAft>
              <a:buClr>
                <a:srgbClr val="CACACA"/>
              </a:buClr>
              <a:buSzPts val="1400"/>
              <a:buFont typeface="Times New Roman"/>
              <a:buAutoNum type="arabicPeriod"/>
            </a:pPr>
            <a:r>
              <a:rPr lang="en-GB">
                <a:solidFill>
                  <a:srgbClr val="CACACA"/>
                </a:solidFill>
                <a:latin typeface="Times New Roman"/>
                <a:ea typeface="Times New Roman"/>
                <a:cs typeface="Times New Roman"/>
                <a:sym typeface="Times New Roman"/>
              </a:rPr>
              <a:t>It learns from data by adjusting internal parameters.</a:t>
            </a:r>
            <a:endParaRPr>
              <a:solidFill>
                <a:srgbClr val="CACACA"/>
              </a:solidFill>
              <a:latin typeface="Times New Roman"/>
              <a:ea typeface="Times New Roman"/>
              <a:cs typeface="Times New Roman"/>
              <a:sym typeface="Times New Roman"/>
            </a:endParaRPr>
          </a:p>
          <a:p>
            <a:pPr indent="-317500" lvl="0" marL="457200" rtl="0" algn="l">
              <a:spcBef>
                <a:spcPts val="0"/>
              </a:spcBef>
              <a:spcAft>
                <a:spcPts val="0"/>
              </a:spcAft>
              <a:buClr>
                <a:srgbClr val="CACACA"/>
              </a:buClr>
              <a:buSzPts val="1400"/>
              <a:buFont typeface="Times New Roman"/>
              <a:buAutoNum type="arabicPeriod"/>
            </a:pPr>
            <a:r>
              <a:rPr lang="en-GB">
                <a:solidFill>
                  <a:srgbClr val="CACACA"/>
                </a:solidFill>
                <a:latin typeface="Times New Roman"/>
                <a:ea typeface="Times New Roman"/>
                <a:cs typeface="Times New Roman"/>
                <a:sym typeface="Times New Roman"/>
              </a:rPr>
              <a:t>Deep Learning is a subset of machine learning that uses multi layered neural networks to solve complex problems.</a:t>
            </a:r>
            <a:endParaRPr>
              <a:solidFill>
                <a:srgbClr val="CACACA"/>
              </a:solidFill>
              <a:latin typeface="Times New Roman"/>
              <a:ea typeface="Times New Roman"/>
              <a:cs typeface="Times New Roman"/>
              <a:sym typeface="Times New Roman"/>
            </a:endParaRPr>
          </a:p>
        </p:txBody>
      </p:sp>
      <p:sp>
        <p:nvSpPr>
          <p:cNvPr id="239" name="Google Shape;239;p18"/>
          <p:cNvSpPr txBox="1"/>
          <p:nvPr/>
        </p:nvSpPr>
        <p:spPr>
          <a:xfrm>
            <a:off x="1294301" y="33258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0" name="Google Shape;240;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1" name="Google Shape;241;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42" name="Google Shape;242;p18"/>
          <p:cNvSpPr txBox="1"/>
          <p:nvPr/>
        </p:nvSpPr>
        <p:spPr>
          <a:xfrm>
            <a:off x="4440075" y="1319300"/>
            <a:ext cx="4050000" cy="121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sz="1800">
                <a:solidFill>
                  <a:srgbClr val="CACACA"/>
                </a:solidFill>
                <a:latin typeface="Times New Roman"/>
                <a:ea typeface="Times New Roman"/>
                <a:cs typeface="Times New Roman"/>
                <a:sym typeface="Times New Roman"/>
              </a:rPr>
              <a:t>Just like an animals’ brain learns from experience, neural networks improve over time by recognizing patterns in data.</a:t>
            </a:r>
            <a:endParaRPr b="1" sz="1800">
              <a:solidFill>
                <a:srgbClr val="CACACA"/>
              </a:solidFill>
              <a:latin typeface="Times New Roman"/>
              <a:ea typeface="Times New Roman"/>
              <a:cs typeface="Times New Roman"/>
              <a:sym typeface="Times New Roman"/>
            </a:endParaRPr>
          </a:p>
        </p:txBody>
      </p:sp>
      <p:sp>
        <p:nvSpPr>
          <p:cNvPr id="243" name="Google Shape;243;p18"/>
          <p:cNvSpPr txBox="1"/>
          <p:nvPr/>
        </p:nvSpPr>
        <p:spPr>
          <a:xfrm>
            <a:off x="371622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9"/>
          <p:cNvSpPr txBox="1"/>
          <p:nvPr>
            <p:ph type="title"/>
          </p:nvPr>
        </p:nvSpPr>
        <p:spPr>
          <a:xfrm>
            <a:off x="1297500" y="393750"/>
            <a:ext cx="7038900" cy="5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Structure of a Neuron</a:t>
            </a:r>
            <a:endParaRPr b="1">
              <a:latin typeface="Times New Roman"/>
              <a:ea typeface="Times New Roman"/>
              <a:cs typeface="Times New Roman"/>
              <a:sym typeface="Times New Roman"/>
            </a:endParaRPr>
          </a:p>
        </p:txBody>
      </p:sp>
      <p:sp>
        <p:nvSpPr>
          <p:cNvPr id="249" name="Google Shape;249;p19"/>
          <p:cNvSpPr txBox="1"/>
          <p:nvPr>
            <p:ph idx="1" type="body"/>
          </p:nvPr>
        </p:nvSpPr>
        <p:spPr>
          <a:xfrm>
            <a:off x="953025" y="902850"/>
            <a:ext cx="7038900" cy="223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Biological  Neuron:</a:t>
            </a:r>
            <a:endParaRPr b="1">
              <a:latin typeface="Times New Roman"/>
              <a:ea typeface="Times New Roman"/>
              <a:cs typeface="Times New Roman"/>
              <a:sym typeface="Times New Roman"/>
            </a:endParaRPr>
          </a:p>
          <a:p>
            <a:pPr indent="-311150" lvl="0" marL="457200" rtl="0" algn="l">
              <a:spcBef>
                <a:spcPts val="1600"/>
              </a:spcBef>
              <a:spcAft>
                <a:spcPts val="0"/>
              </a:spcAft>
              <a:buSzPts val="1300"/>
              <a:buFont typeface="Times New Roman"/>
              <a:buChar char="-"/>
            </a:pPr>
            <a:r>
              <a:rPr lang="en-GB">
                <a:latin typeface="Times New Roman"/>
                <a:ea typeface="Times New Roman"/>
                <a:cs typeface="Times New Roman"/>
                <a:sym typeface="Times New Roman"/>
              </a:rPr>
              <a:t>The</a:t>
            </a:r>
            <a:r>
              <a:rPr lang="en-GB">
                <a:latin typeface="Times New Roman"/>
                <a:ea typeface="Times New Roman"/>
                <a:cs typeface="Times New Roman"/>
                <a:sym typeface="Times New Roman"/>
              </a:rPr>
              <a:t> brain consists of neurons that send </a:t>
            </a:r>
            <a:r>
              <a:rPr lang="en-GB">
                <a:latin typeface="Times New Roman"/>
                <a:ea typeface="Times New Roman"/>
                <a:cs typeface="Times New Roman"/>
                <a:sym typeface="Times New Roman"/>
              </a:rPr>
              <a:t>electrical</a:t>
            </a:r>
            <a:r>
              <a:rPr lang="en-GB">
                <a:latin typeface="Times New Roman"/>
                <a:ea typeface="Times New Roman"/>
                <a:cs typeface="Times New Roman"/>
                <a:sym typeface="Times New Roman"/>
              </a:rPr>
              <a:t> signals</a:t>
            </a:r>
            <a:endParaRPr>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GB">
                <a:latin typeface="Times New Roman"/>
                <a:ea typeface="Times New Roman"/>
                <a:cs typeface="Times New Roman"/>
                <a:sym typeface="Times New Roman"/>
              </a:rPr>
              <a:t>Each neuron has dendrites (input) a cell body (processing unit) and an </a:t>
            </a:r>
            <a:r>
              <a:rPr lang="en-GB">
                <a:latin typeface="Times New Roman"/>
                <a:ea typeface="Times New Roman"/>
                <a:cs typeface="Times New Roman"/>
                <a:sym typeface="Times New Roman"/>
              </a:rPr>
              <a:t>amazon</a:t>
            </a:r>
            <a:r>
              <a:rPr lang="en-GB">
                <a:latin typeface="Times New Roman"/>
                <a:ea typeface="Times New Roman"/>
                <a:cs typeface="Times New Roman"/>
                <a:sym typeface="Times New Roman"/>
              </a:rPr>
              <a:t>(output signal)</a:t>
            </a:r>
            <a:endParaRPr>
              <a:latin typeface="Times New Roman"/>
              <a:ea typeface="Times New Roman"/>
              <a:cs typeface="Times New Roman"/>
              <a:sym typeface="Times New Roman"/>
            </a:endParaRPr>
          </a:p>
          <a:p>
            <a:pPr indent="0" lvl="0" marL="0" rtl="0" algn="l">
              <a:spcBef>
                <a:spcPts val="1600"/>
              </a:spcBef>
              <a:spcAft>
                <a:spcPts val="0"/>
              </a:spcAft>
              <a:buNone/>
            </a:pPr>
            <a:r>
              <a:rPr b="1" lang="en-GB">
                <a:latin typeface="Times New Roman"/>
                <a:ea typeface="Times New Roman"/>
                <a:cs typeface="Times New Roman"/>
                <a:sym typeface="Times New Roman"/>
              </a:rPr>
              <a:t>Artificial Neuron(Perceptron):</a:t>
            </a:r>
            <a:endParaRPr b="1">
              <a:latin typeface="Times New Roman"/>
              <a:ea typeface="Times New Roman"/>
              <a:cs typeface="Times New Roman"/>
              <a:sym typeface="Times New Roman"/>
            </a:endParaRPr>
          </a:p>
          <a:p>
            <a:pPr indent="-311150" lvl="0" marL="457200" rtl="0" algn="l">
              <a:spcBef>
                <a:spcPts val="1600"/>
              </a:spcBef>
              <a:spcAft>
                <a:spcPts val="0"/>
              </a:spcAft>
              <a:buSzPts val="1300"/>
              <a:buFont typeface="Times New Roman"/>
              <a:buChar char="-"/>
            </a:pPr>
            <a:r>
              <a:rPr lang="en-GB">
                <a:latin typeface="Times New Roman"/>
                <a:ea typeface="Times New Roman"/>
                <a:cs typeface="Times New Roman"/>
                <a:sym typeface="Times New Roman"/>
              </a:rPr>
              <a:t>Inputs -&gt; Weighted Sum -&gt; Activation Function -&gt; Output</a:t>
            </a:r>
            <a:endParaRPr>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GB">
                <a:latin typeface="Times New Roman"/>
                <a:ea typeface="Times New Roman"/>
                <a:cs typeface="Times New Roman"/>
                <a:sym typeface="Times New Roman"/>
              </a:rPr>
              <a:t>Similar to how neurons in a brain fire when they reach a threshold</a:t>
            </a:r>
            <a:endParaRPr>
              <a:latin typeface="Times New Roman"/>
              <a:ea typeface="Times New Roman"/>
              <a:cs typeface="Times New Roman"/>
              <a:sym typeface="Times New Roman"/>
            </a:endParaRPr>
          </a:p>
          <a:p>
            <a:pPr indent="0" lvl="0" marL="0" rtl="0" algn="l">
              <a:spcBef>
                <a:spcPts val="1600"/>
              </a:spcBef>
              <a:spcAft>
                <a:spcPts val="0"/>
              </a:spcAft>
              <a:buNone/>
            </a:pPr>
            <a:r>
              <a:t/>
            </a:r>
            <a:endParaRPr b="1"/>
          </a:p>
          <a:p>
            <a:pPr indent="0" lvl="0" marL="0" rtl="0" algn="l">
              <a:spcBef>
                <a:spcPts val="1600"/>
              </a:spcBef>
              <a:spcAft>
                <a:spcPts val="1600"/>
              </a:spcAft>
              <a:buNone/>
            </a:pPr>
            <a:r>
              <a:t/>
            </a:r>
            <a:endParaRPr/>
          </a:p>
        </p:txBody>
      </p:sp>
      <p:pic>
        <p:nvPicPr>
          <p:cNvPr id="250" name="Google Shape;250;p19"/>
          <p:cNvPicPr preferRelativeResize="0"/>
          <p:nvPr/>
        </p:nvPicPr>
        <p:blipFill>
          <a:blip r:embed="rId3">
            <a:alphaModFix/>
          </a:blip>
          <a:stretch>
            <a:fillRect/>
          </a:stretch>
        </p:blipFill>
        <p:spPr>
          <a:xfrm>
            <a:off x="5963125" y="1864975"/>
            <a:ext cx="3180875" cy="3278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0"/>
          <p:cNvSpPr txBox="1"/>
          <p:nvPr>
            <p:ph type="title"/>
          </p:nvPr>
        </p:nvSpPr>
        <p:spPr>
          <a:xfrm>
            <a:off x="716700" y="318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How Neurons Form a Network</a:t>
            </a:r>
            <a:endParaRPr b="1"/>
          </a:p>
        </p:txBody>
      </p:sp>
      <p:sp>
        <p:nvSpPr>
          <p:cNvPr id="256" name="Google Shape;256;p20"/>
          <p:cNvSpPr txBox="1"/>
          <p:nvPr/>
        </p:nvSpPr>
        <p:spPr>
          <a:xfrm>
            <a:off x="1154625" y="600000"/>
            <a:ext cx="508200" cy="46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7" name="Google Shape;257;p20"/>
          <p:cNvSpPr txBox="1"/>
          <p:nvPr>
            <p:ph idx="1" type="body"/>
          </p:nvPr>
        </p:nvSpPr>
        <p:spPr>
          <a:xfrm>
            <a:off x="1848450" y="600000"/>
            <a:ext cx="4532400" cy="46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solidFill>
                  <a:srgbClr val="FFFFFF"/>
                </a:solidFill>
              </a:rPr>
              <a:t>INPUT LAYER:</a:t>
            </a:r>
            <a:r>
              <a:rPr lang="en-GB">
                <a:solidFill>
                  <a:srgbClr val="FFFFFF"/>
                </a:solidFill>
              </a:rPr>
              <a:t> Takes in raw data (like eyes detecting colors= CNN input layer)</a:t>
            </a:r>
            <a:endParaRPr>
              <a:solidFill>
                <a:srgbClr val="FFFFFF"/>
              </a:solidFill>
            </a:endParaRPr>
          </a:p>
        </p:txBody>
      </p:sp>
      <p:sp>
        <p:nvSpPr>
          <p:cNvPr id="258" name="Google Shape;258;p20"/>
          <p:cNvSpPr txBox="1"/>
          <p:nvPr/>
        </p:nvSpPr>
        <p:spPr>
          <a:xfrm>
            <a:off x="1111875" y="1252450"/>
            <a:ext cx="593700" cy="40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9" name="Google Shape;259;p20"/>
          <p:cNvSpPr txBox="1"/>
          <p:nvPr>
            <p:ph idx="1" type="body"/>
          </p:nvPr>
        </p:nvSpPr>
        <p:spPr>
          <a:xfrm>
            <a:off x="1763700" y="1164400"/>
            <a:ext cx="5408700" cy="57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solidFill>
                  <a:srgbClr val="FFFFFF"/>
                </a:solidFill>
              </a:rPr>
              <a:t>HIDDEN LAYERS: </a:t>
            </a:r>
            <a:r>
              <a:rPr lang="en-GB">
                <a:solidFill>
                  <a:srgbClr val="FFFFFF"/>
                </a:solidFill>
              </a:rPr>
              <a:t> Extract features and makes </a:t>
            </a:r>
            <a:r>
              <a:rPr lang="en-GB">
                <a:solidFill>
                  <a:srgbClr val="FFFFFF"/>
                </a:solidFill>
              </a:rPr>
              <a:t>sense</a:t>
            </a:r>
            <a:r>
              <a:rPr lang="en-GB">
                <a:solidFill>
                  <a:srgbClr val="FFFFFF"/>
                </a:solidFill>
              </a:rPr>
              <a:t> of the data( like a chameleon’s brain analysing surroundings RNN layer processes past conditions and reinforcement learning </a:t>
            </a:r>
            <a:r>
              <a:rPr lang="en-GB">
                <a:solidFill>
                  <a:srgbClr val="FFFFFF"/>
                </a:solidFill>
              </a:rPr>
              <a:t>choosing</a:t>
            </a:r>
            <a:r>
              <a:rPr lang="en-GB">
                <a:solidFill>
                  <a:srgbClr val="FFFFFF"/>
                </a:solidFill>
              </a:rPr>
              <a:t> the best action based on context.)</a:t>
            </a:r>
            <a:endParaRPr>
              <a:solidFill>
                <a:srgbClr val="FFFFFF"/>
              </a:solidFill>
            </a:endParaRPr>
          </a:p>
        </p:txBody>
      </p:sp>
      <p:sp>
        <p:nvSpPr>
          <p:cNvPr id="260" name="Google Shape;260;p20"/>
          <p:cNvSpPr txBox="1"/>
          <p:nvPr/>
        </p:nvSpPr>
        <p:spPr>
          <a:xfrm>
            <a:off x="1111875" y="2136200"/>
            <a:ext cx="593700" cy="51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1" name="Google Shape;261;p20"/>
          <p:cNvSpPr txBox="1"/>
          <p:nvPr>
            <p:ph idx="1" type="body"/>
          </p:nvPr>
        </p:nvSpPr>
        <p:spPr>
          <a:xfrm>
            <a:off x="1878300" y="2136200"/>
            <a:ext cx="5877300" cy="51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solidFill>
                  <a:srgbClr val="FFFFFF"/>
                </a:solidFill>
              </a:rPr>
              <a:t>OUTPUT</a:t>
            </a:r>
            <a:r>
              <a:rPr b="1" lang="en-GB">
                <a:solidFill>
                  <a:srgbClr val="FFFFFF"/>
                </a:solidFill>
              </a:rPr>
              <a:t> LAYER:</a:t>
            </a:r>
            <a:r>
              <a:rPr lang="en-GB">
                <a:solidFill>
                  <a:srgbClr val="FFFFFF"/>
                </a:solidFill>
              </a:rPr>
              <a:t> Makes decisions( like a chameleons choosing the right color to blend in)</a:t>
            </a:r>
            <a:endParaRPr>
              <a:solidFill>
                <a:srgbClr val="FFFFFF"/>
              </a:solidFill>
            </a:endParaRPr>
          </a:p>
        </p:txBody>
      </p:sp>
      <p:pic>
        <p:nvPicPr>
          <p:cNvPr id="262" name="Google Shape;262;p20"/>
          <p:cNvPicPr preferRelativeResize="0"/>
          <p:nvPr/>
        </p:nvPicPr>
        <p:blipFill>
          <a:blip r:embed="rId3">
            <a:alphaModFix/>
          </a:blip>
          <a:stretch>
            <a:fillRect/>
          </a:stretch>
        </p:blipFill>
        <p:spPr>
          <a:xfrm>
            <a:off x="0" y="2743200"/>
            <a:ext cx="4627450" cy="2400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1"/>
          <p:cNvSpPr txBox="1"/>
          <p:nvPr>
            <p:ph type="title"/>
          </p:nvPr>
        </p:nvSpPr>
        <p:spPr>
          <a:xfrm>
            <a:off x="-45525" y="41325"/>
            <a:ext cx="7038900" cy="6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Why a Chameleon Represents a CNN + RNN hybrid</a:t>
            </a:r>
            <a:endParaRPr b="1">
              <a:latin typeface="Times New Roman"/>
              <a:ea typeface="Times New Roman"/>
              <a:cs typeface="Times New Roman"/>
              <a:sym typeface="Times New Roman"/>
            </a:endParaRPr>
          </a:p>
        </p:txBody>
      </p:sp>
      <p:sp>
        <p:nvSpPr>
          <p:cNvPr id="268" name="Google Shape;268;p21"/>
          <p:cNvSpPr txBox="1"/>
          <p:nvPr/>
        </p:nvSpPr>
        <p:spPr>
          <a:xfrm>
            <a:off x="276150" y="919575"/>
            <a:ext cx="3695700" cy="158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300" u="sng">
                <a:solidFill>
                  <a:schemeClr val="lt1"/>
                </a:solidFill>
                <a:latin typeface="Times New Roman"/>
                <a:ea typeface="Times New Roman"/>
                <a:cs typeface="Times New Roman"/>
                <a:sym typeface="Times New Roman"/>
              </a:rPr>
              <a:t>ADAPTABILITY = Learning from Data</a:t>
            </a:r>
            <a:endParaRPr b="1" sz="1300" u="sng">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GB" sz="1300">
                <a:solidFill>
                  <a:schemeClr val="lt1"/>
                </a:solidFill>
                <a:latin typeface="Times New Roman"/>
                <a:ea typeface="Times New Roman"/>
                <a:cs typeface="Times New Roman"/>
                <a:sym typeface="Times New Roman"/>
              </a:rPr>
              <a:t>A chameleon changes colors based on </a:t>
            </a:r>
            <a:r>
              <a:rPr lang="en-GB" sz="1300">
                <a:solidFill>
                  <a:schemeClr val="lt1"/>
                </a:solidFill>
                <a:latin typeface="Times New Roman"/>
                <a:ea typeface="Times New Roman"/>
                <a:cs typeface="Times New Roman"/>
                <a:sym typeface="Times New Roman"/>
              </a:rPr>
              <a:t>environment, just like a neural network updates weights to improve performances. RNNs(Recurrent Neural Network) &amp; Transformers adjust based on past inputs similar to how chameleons remember and react dynamically</a:t>
            </a:r>
            <a:endParaRPr sz="1300">
              <a:solidFill>
                <a:schemeClr val="lt1"/>
              </a:solidFill>
              <a:latin typeface="Times New Roman"/>
              <a:ea typeface="Times New Roman"/>
              <a:cs typeface="Times New Roman"/>
              <a:sym typeface="Times New Roman"/>
            </a:endParaRPr>
          </a:p>
        </p:txBody>
      </p:sp>
      <p:sp>
        <p:nvSpPr>
          <p:cNvPr id="269" name="Google Shape;269;p21"/>
          <p:cNvSpPr txBox="1"/>
          <p:nvPr/>
        </p:nvSpPr>
        <p:spPr>
          <a:xfrm>
            <a:off x="2320000" y="2521988"/>
            <a:ext cx="47889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300" u="sng">
                <a:solidFill>
                  <a:schemeClr val="lt1"/>
                </a:solidFill>
                <a:latin typeface="Times New Roman"/>
                <a:ea typeface="Times New Roman"/>
                <a:cs typeface="Times New Roman"/>
                <a:sym typeface="Times New Roman"/>
              </a:rPr>
              <a:t>INDEPENDENT EYE MOVEMENT = Multi-Input Processing</a:t>
            </a:r>
            <a:endParaRPr b="1" sz="1300" u="sng">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GB" sz="1300">
                <a:solidFill>
                  <a:schemeClr val="lt1"/>
                </a:solidFill>
                <a:latin typeface="Times New Roman"/>
                <a:ea typeface="Times New Roman"/>
                <a:cs typeface="Times New Roman"/>
                <a:sym typeface="Times New Roman"/>
              </a:rPr>
              <a:t>Chameleons move their eyes independently, processing multiple inputs at once which is similar to neural networks analyzing images, text, or audio simultaneously. CNNs(Convolutional Neural Networks) excel at image processing and pattern recognition which is similar to how chameleon’s analyze their environment.</a:t>
            </a:r>
            <a:endParaRPr sz="1300">
              <a:solidFill>
                <a:schemeClr val="lt1"/>
              </a:solidFill>
              <a:latin typeface="Times New Roman"/>
              <a:ea typeface="Times New Roman"/>
              <a:cs typeface="Times New Roman"/>
              <a:sym typeface="Times New Roman"/>
            </a:endParaRPr>
          </a:p>
        </p:txBody>
      </p:sp>
      <p:sp>
        <p:nvSpPr>
          <p:cNvPr id="270" name="Google Shape;270;p21"/>
          <p:cNvSpPr txBox="1"/>
          <p:nvPr/>
        </p:nvSpPr>
        <p:spPr>
          <a:xfrm>
            <a:off x="3971850" y="566775"/>
            <a:ext cx="5267400" cy="112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300" u="sng">
                <a:solidFill>
                  <a:schemeClr val="lt1"/>
                </a:solidFill>
                <a:latin typeface="Times New Roman"/>
                <a:ea typeface="Times New Roman"/>
                <a:cs typeface="Times New Roman"/>
                <a:sym typeface="Times New Roman"/>
              </a:rPr>
              <a:t>SKIN PIGMENT SHIFTS = Adjusting Weights</a:t>
            </a:r>
            <a:endParaRPr b="1" sz="1300" u="sng">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GB" sz="1200">
                <a:solidFill>
                  <a:schemeClr val="lt1"/>
                </a:solidFill>
                <a:latin typeface="Times New Roman"/>
                <a:ea typeface="Times New Roman"/>
                <a:cs typeface="Times New Roman"/>
                <a:sym typeface="Times New Roman"/>
              </a:rPr>
              <a:t>The way a chameleon adjusts skin cells to match its surroundings is like how neural networks adjust weights for better predictions. The chameleon makes real-time changes to match its environment just like a hybrid of CNN + RNN or reinforcement learning models make adaptive decisions in dynamic environments.</a:t>
            </a:r>
            <a:endParaRPr sz="1200">
              <a:solidFill>
                <a:schemeClr val="lt1"/>
              </a:solidFill>
              <a:latin typeface="Times New Roman"/>
              <a:ea typeface="Times New Roman"/>
              <a:cs typeface="Times New Roman"/>
              <a:sym typeface="Times New Roman"/>
            </a:endParaRPr>
          </a:p>
        </p:txBody>
      </p:sp>
      <p:pic>
        <p:nvPicPr>
          <p:cNvPr id="271" name="Google Shape;271;p21"/>
          <p:cNvPicPr preferRelativeResize="0"/>
          <p:nvPr/>
        </p:nvPicPr>
        <p:blipFill>
          <a:blip r:embed="rId3">
            <a:alphaModFix/>
          </a:blip>
          <a:stretch>
            <a:fillRect/>
          </a:stretch>
        </p:blipFill>
        <p:spPr>
          <a:xfrm>
            <a:off x="7108900" y="2505075"/>
            <a:ext cx="2035100" cy="1419225"/>
          </a:xfrm>
          <a:prstGeom prst="rect">
            <a:avLst/>
          </a:prstGeom>
          <a:noFill/>
          <a:ln>
            <a:noFill/>
          </a:ln>
        </p:spPr>
      </p:pic>
      <p:sp>
        <p:nvSpPr>
          <p:cNvPr id="272" name="Google Shape;272;p21"/>
          <p:cNvSpPr txBox="1"/>
          <p:nvPr/>
        </p:nvSpPr>
        <p:spPr>
          <a:xfrm>
            <a:off x="6198600" y="3924300"/>
            <a:ext cx="2945400" cy="80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Times New Roman"/>
                <a:ea typeface="Times New Roman"/>
                <a:cs typeface="Times New Roman"/>
                <a:sym typeface="Times New Roman"/>
              </a:rPr>
              <a:t>CNNs process local image features and RNNs handle sequential decisions, mimicking the chameleon’s behavior.</a:t>
            </a:r>
            <a:endParaRPr sz="1300">
              <a:solidFill>
                <a:schemeClr val="lt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2"/>
          <p:cNvSpPr txBox="1"/>
          <p:nvPr>
            <p:ph type="title"/>
          </p:nvPr>
        </p:nvSpPr>
        <p:spPr>
          <a:xfrm>
            <a:off x="1297500" y="393750"/>
            <a:ext cx="3798900" cy="77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Applications of Neural Networks (real-world examples)</a:t>
            </a:r>
            <a:endParaRPr>
              <a:latin typeface="Times New Roman"/>
              <a:ea typeface="Times New Roman"/>
              <a:cs typeface="Times New Roman"/>
              <a:sym typeface="Times New Roman"/>
            </a:endParaRPr>
          </a:p>
        </p:txBody>
      </p:sp>
      <p:sp>
        <p:nvSpPr>
          <p:cNvPr id="278" name="Google Shape;278;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Times New Roman"/>
              <a:buChar char="-"/>
            </a:pPr>
            <a:r>
              <a:rPr b="1" lang="en-GB">
                <a:solidFill>
                  <a:srgbClr val="FFFFFF"/>
                </a:solidFill>
                <a:latin typeface="Times New Roman"/>
                <a:ea typeface="Times New Roman"/>
                <a:cs typeface="Times New Roman"/>
                <a:sym typeface="Times New Roman"/>
              </a:rPr>
              <a:t>COMPUTER VISION: </a:t>
            </a:r>
            <a:r>
              <a:rPr lang="en-GB">
                <a:solidFill>
                  <a:srgbClr val="FFFFFF"/>
                </a:solidFill>
                <a:latin typeface="Times New Roman"/>
                <a:ea typeface="Times New Roman"/>
                <a:cs typeface="Times New Roman"/>
                <a:sym typeface="Times New Roman"/>
              </a:rPr>
              <a:t>Just as a chameleon detects surroundings, neural networks recognize objects in images like facial recognition, self-driving cars etc.</a:t>
            </a:r>
            <a:endParaRPr>
              <a:solidFill>
                <a:srgbClr val="FFFFFF"/>
              </a:solidFill>
              <a:latin typeface="Times New Roman"/>
              <a:ea typeface="Times New Roman"/>
              <a:cs typeface="Times New Roman"/>
              <a:sym typeface="Times New Roman"/>
            </a:endParaRPr>
          </a:p>
          <a:p>
            <a:pPr indent="-311150" lvl="0" marL="457200" rtl="0" algn="l">
              <a:spcBef>
                <a:spcPts val="0"/>
              </a:spcBef>
              <a:spcAft>
                <a:spcPts val="0"/>
              </a:spcAft>
              <a:buClr>
                <a:srgbClr val="FFFFFF"/>
              </a:buClr>
              <a:buSzPts val="1300"/>
              <a:buFont typeface="Times New Roman"/>
              <a:buChar char="-"/>
            </a:pPr>
            <a:r>
              <a:rPr b="1" lang="en-GB">
                <a:solidFill>
                  <a:srgbClr val="FFFFFF"/>
                </a:solidFill>
                <a:latin typeface="Times New Roman"/>
                <a:ea typeface="Times New Roman"/>
                <a:cs typeface="Times New Roman"/>
                <a:sym typeface="Times New Roman"/>
              </a:rPr>
              <a:t>SPEECH &amp; LANGUAGE PROCESSING: </a:t>
            </a:r>
            <a:r>
              <a:rPr lang="en-GB">
                <a:solidFill>
                  <a:srgbClr val="FFFFFF"/>
                </a:solidFill>
                <a:latin typeface="Times New Roman"/>
                <a:ea typeface="Times New Roman"/>
                <a:cs typeface="Times New Roman"/>
                <a:sym typeface="Times New Roman"/>
              </a:rPr>
              <a:t>Neural networks help understand language like a chameleon processes different environments.</a:t>
            </a:r>
            <a:endParaRPr>
              <a:solidFill>
                <a:srgbClr val="FFFFFF"/>
              </a:solidFill>
              <a:latin typeface="Times New Roman"/>
              <a:ea typeface="Times New Roman"/>
              <a:cs typeface="Times New Roman"/>
              <a:sym typeface="Times New Roman"/>
            </a:endParaRPr>
          </a:p>
          <a:p>
            <a:pPr indent="-311150" lvl="0" marL="457200" rtl="0" algn="l">
              <a:spcBef>
                <a:spcPts val="0"/>
              </a:spcBef>
              <a:spcAft>
                <a:spcPts val="0"/>
              </a:spcAft>
              <a:buClr>
                <a:srgbClr val="FFFFFF"/>
              </a:buClr>
              <a:buSzPts val="1300"/>
              <a:buFont typeface="Times New Roman"/>
              <a:buChar char="-"/>
            </a:pPr>
            <a:r>
              <a:rPr b="1" lang="en-GB">
                <a:solidFill>
                  <a:srgbClr val="FFFFFF"/>
                </a:solidFill>
                <a:latin typeface="Times New Roman"/>
                <a:ea typeface="Times New Roman"/>
                <a:cs typeface="Times New Roman"/>
                <a:sym typeface="Times New Roman"/>
              </a:rPr>
              <a:t>GAME AI &amp; ROBOTICS: </a:t>
            </a:r>
            <a:r>
              <a:rPr lang="en-GB">
                <a:solidFill>
                  <a:srgbClr val="FFFFFF"/>
                </a:solidFill>
                <a:latin typeface="Times New Roman"/>
                <a:ea typeface="Times New Roman"/>
                <a:cs typeface="Times New Roman"/>
                <a:sym typeface="Times New Roman"/>
              </a:rPr>
              <a:t>Neural networks allow AI to adapt similar to how chameleons respond to their surroundings.</a:t>
            </a:r>
            <a:endParaRPr>
              <a:solidFill>
                <a:srgbClr val="FFFFFF"/>
              </a:solidFill>
              <a:latin typeface="Times New Roman"/>
              <a:ea typeface="Times New Roman"/>
              <a:cs typeface="Times New Roman"/>
              <a:sym typeface="Times New Roman"/>
            </a:endParaRPr>
          </a:p>
        </p:txBody>
      </p:sp>
      <p:pic>
        <p:nvPicPr>
          <p:cNvPr id="279" name="Google Shape;279;p22"/>
          <p:cNvPicPr preferRelativeResize="0"/>
          <p:nvPr/>
        </p:nvPicPr>
        <p:blipFill rotWithShape="1">
          <a:blip r:embed="rId3">
            <a:alphaModFix/>
          </a:blip>
          <a:srcRect b="0" l="21430" r="21436" t="0"/>
          <a:stretch/>
        </p:blipFill>
        <p:spPr>
          <a:xfrm rot="-5400000">
            <a:off x="5710147" y="2704980"/>
            <a:ext cx="2431500" cy="2436000"/>
          </a:xfrm>
          <a:prstGeom prst="diagStripe">
            <a:avLst>
              <a:gd fmla="val 50445" name="adj"/>
            </a:avLst>
          </a:prstGeom>
          <a:noFill/>
          <a:ln>
            <a:noFill/>
          </a:ln>
        </p:spPr>
      </p:pic>
      <p:pic>
        <p:nvPicPr>
          <p:cNvPr id="280" name="Google Shape;280;p22"/>
          <p:cNvPicPr preferRelativeResize="0"/>
          <p:nvPr/>
        </p:nvPicPr>
        <p:blipFill rotWithShape="1">
          <a:blip r:embed="rId3">
            <a:alphaModFix/>
          </a:blip>
          <a:srcRect b="0" l="21435" r="21435" t="0"/>
          <a:stretch/>
        </p:blipFill>
        <p:spPr>
          <a:xfrm rot="-5400000">
            <a:off x="5718946" y="1338207"/>
            <a:ext cx="2504700" cy="2509500"/>
          </a:xfrm>
          <a:prstGeom prst="diagStripe">
            <a:avLst>
              <a:gd fmla="val 50445" name="adj"/>
            </a:avLst>
          </a:prstGeom>
          <a:noFill/>
          <a:ln>
            <a:noFill/>
          </a:ln>
        </p:spPr>
      </p:pic>
      <p:pic>
        <p:nvPicPr>
          <p:cNvPr id="281" name="Google Shape;281;p22"/>
          <p:cNvPicPr preferRelativeResize="0"/>
          <p:nvPr/>
        </p:nvPicPr>
        <p:blipFill rotWithShape="1">
          <a:blip r:embed="rId3">
            <a:alphaModFix/>
          </a:blip>
          <a:srcRect b="0" l="21435" r="21435" t="0"/>
          <a:stretch/>
        </p:blipFill>
        <p:spPr>
          <a:xfrm rot="5400000">
            <a:off x="6637386" y="2137210"/>
            <a:ext cx="2504700" cy="2509500"/>
          </a:xfrm>
          <a:prstGeom prst="diagStripe">
            <a:avLst>
              <a:gd fmla="val 50445" name="adj"/>
            </a:avLst>
          </a:prstGeom>
          <a:noFill/>
          <a:ln>
            <a:noFill/>
          </a:ln>
        </p:spPr>
      </p:pic>
      <p:sp>
        <p:nvSpPr>
          <p:cNvPr id="282" name="Google Shape;282;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3"/>
          <p:cNvSpPr txBox="1"/>
          <p:nvPr>
            <p:ph type="title"/>
          </p:nvPr>
        </p:nvSpPr>
        <p:spPr>
          <a:xfrm>
            <a:off x="1297500" y="393750"/>
            <a:ext cx="2493600" cy="53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CONCLUSION</a:t>
            </a:r>
            <a:endParaRPr b="1">
              <a:latin typeface="Times New Roman"/>
              <a:ea typeface="Times New Roman"/>
              <a:cs typeface="Times New Roman"/>
              <a:sym typeface="Times New Roman"/>
            </a:endParaRPr>
          </a:p>
        </p:txBody>
      </p:sp>
      <p:sp>
        <p:nvSpPr>
          <p:cNvPr id="288" name="Google Shape;288;p23"/>
          <p:cNvSpPr txBox="1"/>
          <p:nvPr>
            <p:ph idx="1" type="body"/>
          </p:nvPr>
        </p:nvSpPr>
        <p:spPr>
          <a:xfrm>
            <a:off x="1087950" y="100100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Times New Roman"/>
                <a:ea typeface="Times New Roman"/>
                <a:cs typeface="Times New Roman"/>
                <a:sym typeface="Times New Roman"/>
              </a:rPr>
              <a:t>Neural networks like chameleons are highly adaptable and capable of pattern recognition.</a:t>
            </a:r>
            <a:endParaRPr>
              <a:latin typeface="Times New Roman"/>
              <a:ea typeface="Times New Roman"/>
              <a:cs typeface="Times New Roman"/>
              <a:sym typeface="Times New Roman"/>
            </a:endParaRPr>
          </a:p>
          <a:p>
            <a:pPr indent="0" lvl="0" marL="0" rtl="0" algn="l">
              <a:spcBef>
                <a:spcPts val="1600"/>
              </a:spcBef>
              <a:spcAft>
                <a:spcPts val="0"/>
              </a:spcAft>
              <a:buNone/>
            </a:pPr>
            <a:r>
              <a:rPr lang="en-GB">
                <a:latin typeface="Times New Roman"/>
                <a:ea typeface="Times New Roman"/>
                <a:cs typeface="Times New Roman"/>
                <a:sym typeface="Times New Roman"/>
              </a:rPr>
              <a:t>The biological mechanisms of a chameleon mirror key principles of deep learning. CNN for Vision like the eyes of a chameleon, CNNs excel at image processing and spatial recognition.</a:t>
            </a:r>
            <a:endParaRPr>
              <a:latin typeface="Times New Roman"/>
              <a:ea typeface="Times New Roman"/>
              <a:cs typeface="Times New Roman"/>
              <a:sym typeface="Times New Roman"/>
            </a:endParaRPr>
          </a:p>
          <a:p>
            <a:pPr indent="0" lvl="0" marL="0" rtl="0" algn="l">
              <a:spcBef>
                <a:spcPts val="1600"/>
              </a:spcBef>
              <a:spcAft>
                <a:spcPts val="0"/>
              </a:spcAft>
              <a:buNone/>
            </a:pPr>
            <a:r>
              <a:rPr lang="en-GB">
                <a:latin typeface="Times New Roman"/>
                <a:ea typeface="Times New Roman"/>
                <a:cs typeface="Times New Roman"/>
                <a:sym typeface="Times New Roman"/>
              </a:rPr>
              <a:t>RNN(Transformer) for adaptability the way a chameleon remembers past conditions and adjusts in real-time is similar to RNNs which process sequences of data over time.</a:t>
            </a:r>
            <a:endParaRPr>
              <a:latin typeface="Times New Roman"/>
              <a:ea typeface="Times New Roman"/>
              <a:cs typeface="Times New Roman"/>
              <a:sym typeface="Times New Roman"/>
            </a:endParaRPr>
          </a:p>
          <a:p>
            <a:pPr indent="0" lvl="0" marL="0" rtl="0" algn="l">
              <a:spcBef>
                <a:spcPts val="1600"/>
              </a:spcBef>
              <a:spcAft>
                <a:spcPts val="1600"/>
              </a:spcAft>
              <a:buNone/>
            </a:pPr>
            <a:r>
              <a:rPr lang="en-GB">
                <a:latin typeface="Times New Roman"/>
                <a:ea typeface="Times New Roman"/>
                <a:cs typeface="Times New Roman"/>
                <a:sym typeface="Times New Roman"/>
              </a:rPr>
              <a:t>Reinforcement Learning for decision-making Chameleons don’t change color just for camouflage it is also used for regulating temperature and communicate just like how a neural networks have multiple applications</a:t>
            </a:r>
            <a:endParaRPr>
              <a:latin typeface="Times New Roman"/>
              <a:ea typeface="Times New Roman"/>
              <a:cs typeface="Times New Roman"/>
              <a:sym typeface="Times New Roman"/>
            </a:endParaRPr>
          </a:p>
        </p:txBody>
      </p:sp>
      <p:pic>
        <p:nvPicPr>
          <p:cNvPr id="289" name="Google Shape;289;p23"/>
          <p:cNvPicPr preferRelativeResize="0"/>
          <p:nvPr/>
        </p:nvPicPr>
        <p:blipFill>
          <a:blip r:embed="rId3">
            <a:alphaModFix/>
          </a:blip>
          <a:stretch>
            <a:fillRect/>
          </a:stretch>
        </p:blipFill>
        <p:spPr>
          <a:xfrm>
            <a:off x="5039250" y="152400"/>
            <a:ext cx="3952351" cy="39523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4"/>
          <p:cNvSpPr txBox="1"/>
          <p:nvPr>
            <p:ph type="title"/>
          </p:nvPr>
        </p:nvSpPr>
        <p:spPr>
          <a:xfrm>
            <a:off x="1297500" y="393750"/>
            <a:ext cx="3798900" cy="56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u="sng">
                <a:latin typeface="Times New Roman"/>
                <a:ea typeface="Times New Roman"/>
                <a:cs typeface="Times New Roman"/>
                <a:sym typeface="Times New Roman"/>
              </a:rPr>
              <a:t>REFERENCES</a:t>
            </a:r>
            <a:r>
              <a:rPr b="1" lang="en-GB" u="sng">
                <a:latin typeface="Times New Roman"/>
                <a:ea typeface="Times New Roman"/>
                <a:cs typeface="Times New Roman"/>
                <a:sym typeface="Times New Roman"/>
              </a:rPr>
              <a:t>:</a:t>
            </a:r>
            <a:endParaRPr b="1" u="sng">
              <a:latin typeface="Times New Roman"/>
              <a:ea typeface="Times New Roman"/>
              <a:cs typeface="Times New Roman"/>
              <a:sym typeface="Times New Roman"/>
            </a:endParaRPr>
          </a:p>
        </p:txBody>
      </p:sp>
      <p:sp>
        <p:nvSpPr>
          <p:cNvPr id="295" name="Google Shape;295;p24"/>
          <p:cNvSpPr txBox="1"/>
          <p:nvPr>
            <p:ph idx="1" type="body"/>
          </p:nvPr>
        </p:nvSpPr>
        <p:spPr>
          <a:xfrm>
            <a:off x="1078425" y="914400"/>
            <a:ext cx="3798900" cy="2712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t>CNN- </a:t>
            </a:r>
            <a:r>
              <a:rPr lang="en-GB" sz="1100" u="sng">
                <a:solidFill>
                  <a:schemeClr val="hlink"/>
                </a:solidFill>
                <a:latin typeface="Arial"/>
                <a:ea typeface="Arial"/>
                <a:cs typeface="Arial"/>
                <a:sym typeface="Arial"/>
                <a:hlinkClick r:id="rId3"/>
              </a:rPr>
              <a:t>An Introduction to Convolutional Neural Networks: A Comprehensive Guide to CNNs in Deep Learning | DataCamp</a:t>
            </a:r>
            <a:endParaRPr/>
          </a:p>
          <a:p>
            <a:pPr indent="-311150" lvl="0" marL="457200" rtl="0" algn="l">
              <a:spcBef>
                <a:spcPts val="0"/>
              </a:spcBef>
              <a:spcAft>
                <a:spcPts val="0"/>
              </a:spcAft>
              <a:buSzPts val="1300"/>
              <a:buAutoNum type="arabicPeriod"/>
            </a:pPr>
            <a:r>
              <a:rPr lang="en-GB"/>
              <a:t>RNN- </a:t>
            </a:r>
            <a:r>
              <a:rPr lang="en-GB" sz="1100" u="sng">
                <a:solidFill>
                  <a:schemeClr val="hlink"/>
                </a:solidFill>
                <a:latin typeface="Arial"/>
                <a:ea typeface="Arial"/>
                <a:cs typeface="Arial"/>
                <a:sym typeface="Arial"/>
                <a:hlinkClick r:id="rId4"/>
              </a:rPr>
              <a:t>Understanding CNN vs RNN in Deep Learning: The Essential Differences That Can Transform Your AI Projects</a:t>
            </a:r>
            <a:endParaRPr/>
          </a:p>
          <a:p>
            <a:pPr indent="-311150" lvl="0" marL="457200" rtl="0" algn="l">
              <a:spcBef>
                <a:spcPts val="0"/>
              </a:spcBef>
              <a:spcAft>
                <a:spcPts val="0"/>
              </a:spcAft>
              <a:buSzPts val="1300"/>
              <a:buAutoNum type="arabicPeriod"/>
            </a:pPr>
            <a:r>
              <a:rPr lang="en-GB" sz="1100" u="sng">
                <a:solidFill>
                  <a:schemeClr val="hlink"/>
                </a:solidFill>
                <a:latin typeface="Arial"/>
                <a:ea typeface="Arial"/>
                <a:cs typeface="Arial"/>
                <a:sym typeface="Arial"/>
                <a:hlinkClick r:id="rId5"/>
              </a:rPr>
              <a:t>Key Differences Between CNNs and RNNs in Deep Learning</a:t>
            </a:r>
            <a:endParaRPr/>
          </a:p>
          <a:p>
            <a:pPr indent="-311150" lvl="0" marL="457200" rtl="0" algn="l">
              <a:spcBef>
                <a:spcPts val="0"/>
              </a:spcBef>
              <a:spcAft>
                <a:spcPts val="0"/>
              </a:spcAft>
              <a:buSzPts val="1300"/>
              <a:buAutoNum type="arabicPeriod"/>
            </a:pPr>
            <a:r>
              <a:rPr lang="en-GB"/>
              <a:t>HYBRID-</a:t>
            </a:r>
            <a:r>
              <a:rPr lang="en-GB" sz="1100" u="sng">
                <a:solidFill>
                  <a:schemeClr val="hlink"/>
                </a:solidFill>
                <a:latin typeface="Arial"/>
                <a:ea typeface="Arial"/>
                <a:cs typeface="Arial"/>
                <a:sym typeface="Arial"/>
                <a:hlinkClick r:id="rId6"/>
              </a:rPr>
              <a:t>Constructing a Hybrid CNN-RNN Model for Time-Series Analysis in PyTorch - Sling Academy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